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842652-010C-4880-80B1-7CCBCF7E8E32}" v="14" dt="2023-11-30T15:33:11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81" d="100"/>
          <a:sy n="81" d="100"/>
        </p:scale>
        <p:origin x="725" y="62"/>
      </p:cViewPr>
      <p:guideLst>
        <p:guide pos="3840"/>
        <p:guide orient="horz" pos="216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 bwMode="auto">
          <a:xfrm>
            <a:off x="8220990" y="1"/>
            <a:ext cx="3971006" cy="685746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 bwMode="auto">
          <a:xfrm>
            <a:off x="8400255" y="3356809"/>
            <a:ext cx="190499" cy="14524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 hasCustomPrompt="1"/>
          </p:nvPr>
        </p:nvSpPr>
        <p:spPr bwMode="auto">
          <a:xfrm>
            <a:off x="8881393" y="2597939"/>
            <a:ext cx="2974883" cy="1661581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/>
              <a:buChar char="•"/>
              <a:defRPr sz="20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395" y="2569090"/>
            <a:ext cx="7383251" cy="165402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42"/>
            <a:ext cx="2743200" cy="5835649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42"/>
            <a:ext cx="8026399" cy="583564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3" y="4406904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906717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15413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97599" y="1595438"/>
            <a:ext cx="5178986" cy="451484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15413" y="1535113"/>
            <a:ext cx="5181103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15413" y="2174874"/>
            <a:ext cx="518110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77" y="1535113"/>
            <a:ext cx="5183210" cy="6397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93377" y="2174874"/>
            <a:ext cx="518321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10" y="273054"/>
            <a:ext cx="4011084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766732" y="273050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10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15413" y="4800603"/>
            <a:ext cx="10561173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815413" y="612778"/>
            <a:ext cx="10561173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15413" y="5367337"/>
            <a:ext cx="10561173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 bwMode="auto">
          <a:xfrm>
            <a:off x="3669" y="270"/>
            <a:ext cx="12184661" cy="6857460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 extrusionOk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 bwMode="auto">
          <a:xfrm>
            <a:off x="183165" y="101751"/>
            <a:ext cx="7789614" cy="585789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 bwMode="auto">
          <a:xfrm>
            <a:off x="244971" y="130323"/>
            <a:ext cx="7610403" cy="572343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 bwMode="auto">
          <a:xfrm>
            <a:off x="306493" y="159054"/>
            <a:ext cx="7431757" cy="558883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 bwMode="auto">
          <a:xfrm>
            <a:off x="368021" y="187787"/>
            <a:ext cx="7252827" cy="545437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 bwMode="auto">
          <a:xfrm>
            <a:off x="429541" y="216360"/>
            <a:ext cx="7074181" cy="53199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 bwMode="auto">
          <a:xfrm>
            <a:off x="491347" y="245090"/>
            <a:ext cx="6894970" cy="518531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 bwMode="auto">
          <a:xfrm>
            <a:off x="552877" y="273821"/>
            <a:ext cx="6716041" cy="505071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 bwMode="auto">
          <a:xfrm>
            <a:off x="614397" y="302395"/>
            <a:ext cx="6537394" cy="49162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 bwMode="auto">
          <a:xfrm>
            <a:off x="676203" y="331128"/>
            <a:ext cx="6358183" cy="47816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 bwMode="auto">
          <a:xfrm>
            <a:off x="737731" y="359857"/>
            <a:ext cx="6179254" cy="464703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 bwMode="auto">
          <a:xfrm>
            <a:off x="799253" y="388590"/>
            <a:ext cx="6000607" cy="451243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 bwMode="auto">
          <a:xfrm>
            <a:off x="860777" y="417163"/>
            <a:ext cx="5821679" cy="437797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 bwMode="auto">
          <a:xfrm>
            <a:off x="922587" y="445894"/>
            <a:ext cx="5642750" cy="42435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 bwMode="auto">
          <a:xfrm>
            <a:off x="984107" y="474624"/>
            <a:ext cx="5463821" cy="410891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 bwMode="auto">
          <a:xfrm>
            <a:off x="1045633" y="503197"/>
            <a:ext cx="5284893" cy="397446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 bwMode="auto">
          <a:xfrm>
            <a:off x="1107443" y="531930"/>
            <a:ext cx="5105963" cy="383985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 bwMode="auto">
          <a:xfrm>
            <a:off x="1168963" y="560659"/>
            <a:ext cx="4927034" cy="37052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 bwMode="auto">
          <a:xfrm>
            <a:off x="2023254" y="5083093"/>
            <a:ext cx="1181945" cy="88892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 bwMode="auto">
          <a:xfrm>
            <a:off x="2851007" y="4515765"/>
            <a:ext cx="1869157" cy="140562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 bwMode="auto">
          <a:xfrm>
            <a:off x="3037839" y="4457826"/>
            <a:ext cx="835941" cy="6287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 bwMode="auto">
          <a:xfrm>
            <a:off x="1015999" y="4613071"/>
            <a:ext cx="685800" cy="51557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 bwMode="auto">
          <a:xfrm>
            <a:off x="2311403" y="4372901"/>
            <a:ext cx="796430" cy="59891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 bwMode="auto">
          <a:xfrm>
            <a:off x="1648463" y="4729109"/>
            <a:ext cx="755507" cy="56812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 bwMode="auto">
          <a:xfrm>
            <a:off x="1506501" y="5387076"/>
            <a:ext cx="753250" cy="56637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 bwMode="auto">
          <a:xfrm>
            <a:off x="2370101" y="5855034"/>
            <a:ext cx="893514" cy="67193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 bwMode="auto">
          <a:xfrm>
            <a:off x="2241977" y="6244482"/>
            <a:ext cx="688339" cy="51780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7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 bwMode="auto">
          <a:xfrm>
            <a:off x="3596921" y="5964721"/>
            <a:ext cx="726439" cy="54621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 bwMode="auto">
          <a:xfrm>
            <a:off x="3037843" y="5578670"/>
            <a:ext cx="977899" cy="73527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 bwMode="auto">
          <a:xfrm>
            <a:off x="2609712" y="36827"/>
            <a:ext cx="752403" cy="56589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 bwMode="auto">
          <a:xfrm>
            <a:off x="2272174" y="35715"/>
            <a:ext cx="748734" cy="563041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99253" y="1600203"/>
            <a:ext cx="10577333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815413" y="6356353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7184183-74E9-4393-9769-E1D9236041BE}" type="datetimeFigureOut">
              <a:rPr lang="ru-RU"/>
              <a:t>30.11.2023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165599" y="6356353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87829" y="274638"/>
            <a:ext cx="1058875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592277" y="6356353"/>
            <a:ext cx="2784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A530004-958A-4E15-9840-E9741BECB0F3}" type="slidenum">
              <a:rPr lang="ru-RU"/>
              <a:t>‹Nr.›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 b="1">
          <a:solidFill>
            <a:schemeClr val="accent6">
              <a:lumMod val="50000"/>
            </a:schemeClr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relesspi.com/fsk-demodulation-in-gnu-radio/" TargetMode="External"/><Relationship Id="rId2" Type="http://schemas.openxmlformats.org/officeDocument/2006/relationships/hyperlink" Target="https://wiki.gnuradio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echtarget.com/searchnetworking/definition/frequency-shift-key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 algn="l">
              <a:defRPr/>
            </a:pPr>
            <a:r>
              <a:rPr lang="en-US"/>
              <a:t>DISCO Project - </a:t>
            </a:r>
            <a:br>
              <a:rPr lang="en-US"/>
            </a:br>
            <a:r>
              <a:rPr lang="en-US"/>
              <a:t>                     Never Overtime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/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 fontScale="95000" lnSpcReduction="1000"/>
          </a:bodyPr>
          <a:lstStyle/>
          <a:p>
            <a:pPr marL="0" indent="0">
              <a:buFont typeface="Arial"/>
              <a:buNone/>
              <a:defRPr/>
            </a:pPr>
            <a:r>
              <a:rPr lang="en-US" sz="3600"/>
              <a:t>Modulation of FSK </a:t>
            </a:r>
            <a:r>
              <a:rPr lang="en-US" sz="3400"/>
              <a:t>and</a:t>
            </a:r>
            <a:r>
              <a:rPr lang="en-US" sz="3600"/>
              <a:t> </a:t>
            </a:r>
          </a:p>
          <a:p>
            <a:pPr marL="0" indent="0">
              <a:buFont typeface="Arial"/>
              <a:buNone/>
              <a:defRPr/>
            </a:pPr>
            <a:r>
              <a:rPr lang="en-US" sz="3600"/>
              <a:t>NBFM</a:t>
            </a:r>
            <a:endParaRPr sz="3600"/>
          </a:p>
        </p:txBody>
      </p:sp>
      <p:sp>
        <p:nvSpPr>
          <p:cNvPr id="1563053707" name="Textfeld 1563053706"/>
          <p:cNvSpPr txBox="1"/>
          <p:nvPr/>
        </p:nvSpPr>
        <p:spPr bwMode="auto">
          <a:xfrm>
            <a:off x="623395" y="5943202"/>
            <a:ext cx="6918964" cy="36611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t>Marc Schmidt, Phil Seefried, Valentin Lott and Sebastian Hofstadt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01329119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Content</a:t>
            </a:r>
          </a:p>
        </p:txBody>
      </p:sp>
      <p:sp>
        <p:nvSpPr>
          <p:cNvPr id="884425574" name="Объект 2"/>
          <p:cNvSpPr>
            <a:spLocks noGrp="1"/>
          </p:cNvSpPr>
          <p:nvPr>
            <p:ph idx="1"/>
          </p:nvPr>
        </p:nvSpPr>
        <p:spPr bwMode="auto">
          <a:xfrm>
            <a:off x="807333" y="2033984"/>
            <a:ext cx="10577333" cy="3764760"/>
          </a:xfrm>
        </p:spPr>
        <p:txBody>
          <a:bodyPr/>
          <a:lstStyle/>
          <a:p>
            <a:pPr>
              <a:defRPr/>
            </a:pPr>
            <a:r>
              <a:t>Definition of FSK</a:t>
            </a:r>
          </a:p>
          <a:p>
            <a:pPr>
              <a:defRPr/>
            </a:pPr>
            <a:r>
              <a:t>FSK modulation in GNU Radio</a:t>
            </a:r>
          </a:p>
          <a:p>
            <a:pPr>
              <a:defRPr/>
            </a:pPr>
            <a:r>
              <a:t>Definition of Narrow Band FM</a:t>
            </a:r>
          </a:p>
          <a:p>
            <a:pPr>
              <a:defRPr/>
            </a:pPr>
            <a:r>
              <a:t>NBFM modulation in GNU Radio</a:t>
            </a:r>
          </a:p>
          <a:p>
            <a:pPr>
              <a:defRPr/>
            </a:pPr>
            <a:r>
              <a:t>Difference between FSK and NBFM</a:t>
            </a:r>
          </a:p>
          <a:p>
            <a:pPr>
              <a:defRPr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646345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FSK</a:t>
            </a:r>
          </a:p>
        </p:txBody>
      </p:sp>
      <p:sp>
        <p:nvSpPr>
          <p:cNvPr id="192622974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Stands for Frequency Shift Keying</a:t>
            </a:r>
          </a:p>
          <a:p>
            <a:pPr>
              <a:defRPr/>
            </a:pPr>
            <a:r>
              <a:t>Digital modulation technique</a:t>
            </a:r>
          </a:p>
          <a:p>
            <a:pPr>
              <a:defRPr/>
            </a:pPr>
            <a:r>
              <a:rPr sz="3200" b="0" i="0" u="none">
                <a:solidFill>
                  <a:schemeClr val="accent6">
                    <a:lumMod val="50000"/>
                  </a:schemeClr>
                </a:solidFill>
                <a:latin typeface="Arial"/>
                <a:ea typeface="Times New Roman"/>
                <a:cs typeface="Arial"/>
              </a:rPr>
              <a:t>carrier frequency is shifted between two or more discrete frequencies to transmit digital data</a:t>
            </a:r>
            <a:endParaRPr/>
          </a:p>
          <a:p>
            <a:pPr>
              <a:defRPr/>
            </a:pPr>
            <a:r>
              <a:t>For example:</a:t>
            </a:r>
          </a:p>
          <a:p>
            <a:pPr lvl="1">
              <a:defRPr/>
            </a:pPr>
            <a:r>
              <a:t>zeros at 2kHz and</a:t>
            </a:r>
          </a:p>
          <a:p>
            <a:pPr lvl="1">
              <a:defRPr/>
            </a:pPr>
            <a:r>
              <a:t>ones at 1kHz</a:t>
            </a:r>
          </a:p>
          <a:p>
            <a:pPr lvl="0">
              <a:defRPr/>
            </a:pPr>
            <a:endParaRPr/>
          </a:p>
        </p:txBody>
      </p:sp>
      <p:pic>
        <p:nvPicPr>
          <p:cNvPr id="1729460464" name="Grafik 172946046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082207" y="3631406"/>
            <a:ext cx="4587627" cy="26055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53395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Narrow Band FM</a:t>
            </a:r>
          </a:p>
        </p:txBody>
      </p:sp>
      <p:sp>
        <p:nvSpPr>
          <p:cNvPr id="1225394869" name="Объект 2"/>
          <p:cNvSpPr>
            <a:spLocks noGrp="1"/>
          </p:cNvSpPr>
          <p:nvPr>
            <p:ph idx="1"/>
          </p:nvPr>
        </p:nvSpPr>
        <p:spPr bwMode="auto"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  <a:defRPr/>
            </a:pPr>
            <a:endParaRPr lang="de-DE" dirty="0"/>
          </a:p>
          <a:p>
            <a:pPr marL="0" indent="0">
              <a:buNone/>
              <a:defRPr/>
            </a:pPr>
            <a:endParaRPr lang="de-DE" dirty="0"/>
          </a:p>
        </p:txBody>
      </p:sp>
      <p:pic>
        <p:nvPicPr>
          <p:cNvPr id="2" name="Grafik 1" descr="Ein Bild, das Schrift, Text, Reihe, Kalligrafie enthält.&#10;&#10;Beschreibung automatisch generiert.">
            <a:extLst>
              <a:ext uri="{FF2B5EF4-FFF2-40B4-BE49-F238E27FC236}">
                <a16:creationId xmlns:a16="http://schemas.microsoft.com/office/drawing/2014/main" id="{BA582692-59FD-FC73-6373-35761C1D2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84" y="2888729"/>
            <a:ext cx="11364032" cy="10805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9533950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Definition Narrow Band FM</a:t>
            </a:r>
          </a:p>
        </p:txBody>
      </p:sp>
      <p:pic>
        <p:nvPicPr>
          <p:cNvPr id="2" name="Inhaltsplatzhalter 1" descr="Ein Bild, das Text, Diagramm, Schrift, Screenshot enthält.&#10;&#10;Beschreibung automatisch generiert.">
            <a:extLst>
              <a:ext uri="{FF2B5EF4-FFF2-40B4-BE49-F238E27FC236}">
                <a16:creationId xmlns:a16="http://schemas.microsoft.com/office/drawing/2014/main" id="{50DB5957-ECDE-7A39-4659-B174774D0F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822668" y="1530927"/>
            <a:ext cx="8551948" cy="4266448"/>
          </a:xfrm>
        </p:spPr>
      </p:pic>
    </p:spTree>
    <p:extLst>
      <p:ext uri="{BB962C8B-B14F-4D97-AF65-F5344CB8AC3E}">
        <p14:creationId xmlns:p14="http://schemas.microsoft.com/office/powerpoint/2010/main" val="71054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7813888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Difference FSK and (NB)FM</a:t>
            </a:r>
          </a:p>
        </p:txBody>
      </p:sp>
      <p:sp>
        <p:nvSpPr>
          <p:cNvPr id="584801051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Signal type</a:t>
            </a:r>
          </a:p>
          <a:p>
            <a:pPr lvl="1">
              <a:defRPr/>
            </a:pPr>
            <a:r>
              <a:t>FSK: digital</a:t>
            </a:r>
          </a:p>
          <a:p>
            <a:pPr lvl="1">
              <a:defRPr/>
            </a:pPr>
            <a:r>
              <a:t>FM: analog</a:t>
            </a:r>
          </a:p>
          <a:p>
            <a:pPr lvl="0">
              <a:defRPr/>
            </a:pPr>
            <a:r>
              <a:t>Bandwidth</a:t>
            </a:r>
          </a:p>
          <a:p>
            <a:pPr lvl="1">
              <a:defRPr/>
            </a:pPr>
            <a:r>
              <a:t>FSK: low bandwidth (in theory 2 frequencies sufficient)</a:t>
            </a:r>
          </a:p>
          <a:p>
            <a:pPr lvl="1">
              <a:defRPr/>
            </a:pPr>
            <a:r>
              <a:t>FM: high bandwidth utilization</a:t>
            </a:r>
          </a:p>
          <a:p>
            <a:pPr lvl="0">
              <a:defRPr/>
            </a:pPr>
            <a:r>
              <a:t>Typical applications</a:t>
            </a:r>
          </a:p>
          <a:p>
            <a:pPr lvl="1">
              <a:defRPr/>
            </a:pPr>
            <a:r>
              <a:t>FSK: high-reliability, low-bandwidth transmissions</a:t>
            </a:r>
          </a:p>
          <a:p>
            <a:pPr lvl="1">
              <a:defRPr/>
            </a:pPr>
            <a:r>
              <a:t>FM: audio communication, radio broadcasting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1156120" name="Заголовок 1"/>
          <p:cNvSpPr>
            <a:spLocks noGrp="1"/>
          </p:cNvSpPr>
          <p:nvPr>
            <p:ph type="title"/>
          </p:nvPr>
        </p:nvSpPr>
        <p:spPr bwMode="auto">
          <a:xfrm>
            <a:off x="801621" y="830263"/>
            <a:ext cx="10588757" cy="4785517"/>
          </a:xfrm>
        </p:spPr>
        <p:txBody>
          <a:bodyPr/>
          <a:lstStyle/>
          <a:p>
            <a:pPr>
              <a:defRPr/>
            </a:pPr>
            <a:r>
              <a:rPr>
                <a:latin typeface="Arial"/>
                <a:cs typeface="Arial"/>
              </a:rPr>
              <a:t>THANK YOU</a:t>
            </a:r>
            <a:br>
              <a:rPr>
                <a:latin typeface="Arial"/>
                <a:cs typeface="Arial"/>
              </a:rPr>
            </a:br>
            <a:r>
              <a:rPr>
                <a:latin typeface="Arial"/>
                <a:cs typeface="Arial"/>
              </a:rPr>
              <a:t>FOR YOUR</a:t>
            </a:r>
            <a:br>
              <a:rPr>
                <a:latin typeface="Arial"/>
                <a:cs typeface="Arial"/>
              </a:rPr>
            </a:br>
            <a:r>
              <a:rPr>
                <a:latin typeface="Arial"/>
                <a:cs typeface="Arial"/>
              </a:rPr>
              <a:t>ATTENTION</a:t>
            </a:r>
            <a:br>
              <a:rPr/>
            </a:br>
            <a:br>
              <a:rPr/>
            </a:br>
            <a:r>
              <a:t>Are there any questions?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43710156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t>Sources</a:t>
            </a:r>
          </a:p>
        </p:txBody>
      </p:sp>
      <p:sp>
        <p:nvSpPr>
          <p:cNvPr id="1920127120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400" b="0" i="0" u="sng" strike="noStrike" cap="none" spc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  <a:hlinkClick r:id="rId2" tooltip="https://wiki.gnuradio.org"/>
              </a:rPr>
              <a:t>https://wiki.gnuradio.org</a:t>
            </a:r>
            <a:r>
              <a:rPr sz="2400"/>
              <a:t> (29.11.2023)</a:t>
            </a:r>
          </a:p>
          <a:p>
            <a:pPr>
              <a:defRPr/>
            </a:pPr>
            <a:r>
              <a:rPr lang="en-US" sz="2400" b="0" i="0" u="sng" strike="noStrike" cap="none" spc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  <a:hlinkClick r:id="rId3" tooltip="https://wirelesspi.com/fsk-demodulation-in-gnu-radio/"/>
              </a:rPr>
              <a:t>https://wirelesspi.com/fsk-demodulation-in-gnu-radio/</a:t>
            </a:r>
            <a:r>
              <a:rPr sz="2400"/>
              <a:t> (29.11.2023)</a:t>
            </a:r>
          </a:p>
          <a:p>
            <a:pPr>
              <a:defRPr/>
            </a:pPr>
            <a:r>
              <a:rPr lang="en-US" sz="2400" b="0" i="0" u="sng" strike="noStrike" cap="none" spc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  <a:hlinkClick r:id="rId4" tooltip="https://www.techtarget.com/searchnetworking/definition/frequency-shift-keying"/>
              </a:rPr>
              <a:t>https://www.techtarget.com/searchnetworking/definition/frequency-shift-keying</a:t>
            </a:r>
            <a:r>
              <a:rPr sz="2400"/>
              <a:t> (29.11.2023)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DocSecurity>0</DocSecurity>
  <PresentationFormat>Breitbild</PresentationFormat>
  <Paragraphs>0</Paragraphs>
  <Slides>8</Slides>
  <Notes>0</Notes>
  <HiddenSlides>0</HiddenSlides>
  <MMClips>2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Official</vt:lpstr>
      <vt:lpstr>DISCO Project -                       Never Overtime</vt:lpstr>
      <vt:lpstr>Content</vt:lpstr>
      <vt:lpstr>Definition FSK</vt:lpstr>
      <vt:lpstr>Definition Narrow Band FM</vt:lpstr>
      <vt:lpstr>Definition Narrow Band FM</vt:lpstr>
      <vt:lpstr>Difference FSK and (NB)FM</vt:lpstr>
      <vt:lpstr>THANK YOU FOR YOUR ATTENTION  Are there any questions?</vt:lpstr>
      <vt:lpstr>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 Project -                       Never Overtime</dc:title>
  <dc:subject/>
  <dc:creator/>
  <cp:keywords/>
  <dc:description/>
  <cp:lastModifiedBy>Marc Schmidt</cp:lastModifiedBy>
  <cp:revision>12</cp:revision>
  <dcterms:created xsi:type="dcterms:W3CDTF">2019-12-05T04:00:53Z</dcterms:created>
  <dcterms:modified xsi:type="dcterms:W3CDTF">2023-11-30T15:34:00Z</dcterms:modified>
  <cp:category/>
  <dc:identifier/>
  <cp:contentStatus/>
  <dc:language/>
  <cp:version/>
</cp:coreProperties>
</file>